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72" r:id="rId5"/>
    <p:sldId id="273" r:id="rId6"/>
    <p:sldId id="276" r:id="rId7"/>
    <p:sldId id="278" r:id="rId8"/>
    <p:sldId id="277" r:id="rId9"/>
    <p:sldId id="258" r:id="rId10"/>
    <p:sldId id="279" r:id="rId11"/>
    <p:sldId id="259" r:id="rId12"/>
    <p:sldId id="260" r:id="rId13"/>
    <p:sldId id="274" r:id="rId14"/>
    <p:sldId id="261" r:id="rId15"/>
    <p:sldId id="263" r:id="rId16"/>
    <p:sldId id="275" r:id="rId17"/>
    <p:sldId id="285" r:id="rId18"/>
    <p:sldId id="262" r:id="rId19"/>
    <p:sldId id="264" r:id="rId20"/>
    <p:sldId id="266" r:id="rId21"/>
    <p:sldId id="280" r:id="rId22"/>
    <p:sldId id="281" r:id="rId23"/>
    <p:sldId id="282" r:id="rId24"/>
    <p:sldId id="284" r:id="rId25"/>
    <p:sldId id="283" r:id="rId26"/>
    <p:sldId id="265" r:id="rId27"/>
  </p:sldIdLst>
  <p:sldSz cx="9144000" cy="6858000" type="screen4x3"/>
  <p:notesSz cx="6799263" cy="9929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55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312" y="600"/>
      </p:cViewPr>
      <p:guideLst>
        <p:guide orient="horz" pos="2160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4A9A2-BB8B-46C8-8979-243CE9A6A3F5}" type="datetime1">
              <a:rPr lang="es-ES" smtClean="0"/>
              <a:t>29-08-19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A081B-BD1B-42D7-A352-6A9148E05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7083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A73FC-FE30-4D89-8D6C-ECE2ED9DA8B5}" type="datetime1">
              <a:rPr lang="es-ES" smtClean="0"/>
              <a:t>29-08-19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0945D-4045-4A0E-9B5A-627015FE6D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98881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9491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0293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1207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5496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5673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5213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3993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2163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9481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6121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612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3340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1988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1988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1988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1988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1988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3854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899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4758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2742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3377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1213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3982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16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s-ES"/>
              <a:t>-</a:t>
            </a:r>
            <a:fld id="{1881FD05-8C52-4454-8F6E-B95BAA6EE6CC}" type="slidenum">
              <a:rPr lang="en-GB" altLang="es-ES"/>
              <a:pPr/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14409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s-ES"/>
              <a:t>-</a:t>
            </a:r>
            <a:fld id="{56630DBD-FA38-42C4-87BE-C0D646C6A92E}" type="slidenum">
              <a:rPr lang="en-GB" altLang="es-ES"/>
              <a:pPr/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9712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52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152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s-ES"/>
              <a:t>-</a:t>
            </a:r>
            <a:fld id="{E9DAFF04-1F64-4A7C-A9C8-0ACE4F1FDC9B}" type="slidenum">
              <a:rPr lang="en-GB" altLang="es-ES"/>
              <a:pPr/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600543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s-ES"/>
              <a:t>-</a:t>
            </a:r>
            <a:fld id="{1881FD05-8C52-4454-8F6E-B95BAA6EE6CC}" type="slidenum">
              <a:rPr lang="en-GB" altLang="es-ES"/>
              <a:pPr/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737989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s-ES"/>
              <a:t>-</a:t>
            </a:r>
            <a:fld id="{56630DBD-FA38-42C4-87BE-C0D646C6A92E}" type="slidenum">
              <a:rPr lang="en-GB" altLang="es-ES"/>
              <a:pPr/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43119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Clic para editar estilo título patrón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45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texto del patrón</a:t>
            </a:r>
          </a:p>
          <a:p>
            <a:pPr lvl="1"/>
            <a:r>
              <a:rPr lang="es-ES_tradnl" altLang="es-ES" smtClean="0"/>
              <a:t>Segundo nivel</a:t>
            </a:r>
          </a:p>
          <a:p>
            <a:pPr lvl="2"/>
            <a:r>
              <a:rPr lang="es-ES_tradnl" altLang="es-ES" smtClean="0"/>
              <a:t>Tercer nivel</a:t>
            </a:r>
          </a:p>
          <a:p>
            <a:pPr lvl="3"/>
            <a:r>
              <a:rPr lang="es-ES_tradnl" altLang="es-ES" smtClean="0"/>
              <a:t>Cuarto nivel</a:t>
            </a:r>
          </a:p>
          <a:p>
            <a:pPr lvl="4"/>
            <a:r>
              <a:rPr lang="es-ES_tradnl" altLang="es-ES" smtClean="0"/>
              <a:t>Quinto nivel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64817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r>
              <a:rPr lang="en-GB" altLang="es-ES"/>
              <a:t>-</a:t>
            </a:r>
            <a:fld id="{DA79224E-C755-433A-8E48-DCE3B9FD90E4}" type="slidenum">
              <a:rPr lang="en-GB" altLang="es-ES"/>
              <a:pPr/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211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Clic para editar estilo título patrón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45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dirty="0" smtClean="0"/>
              <a:t>Haga clic para modificar el estilo de texto del patrón</a:t>
            </a:r>
          </a:p>
          <a:p>
            <a:pPr lvl="1"/>
            <a:r>
              <a:rPr lang="es-ES_tradnl" altLang="es-ES" dirty="0" smtClean="0"/>
              <a:t>Segundo nivel</a:t>
            </a:r>
          </a:p>
          <a:p>
            <a:pPr lvl="2"/>
            <a:r>
              <a:rPr lang="es-ES_tradnl" altLang="es-ES" dirty="0" smtClean="0"/>
              <a:t>Tercer nivel</a:t>
            </a:r>
          </a:p>
          <a:p>
            <a:pPr lvl="3"/>
            <a:r>
              <a:rPr lang="es-ES_tradnl" altLang="es-ES" dirty="0" smtClean="0"/>
              <a:t>Cuarto nivel</a:t>
            </a:r>
          </a:p>
          <a:p>
            <a:pPr lvl="4"/>
            <a:r>
              <a:rPr lang="es-ES_tradnl" altLang="es-ES" dirty="0" smtClean="0"/>
              <a:t>Quinto nivel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64817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r>
              <a:rPr lang="en-GB" altLang="es-ES"/>
              <a:t>-</a:t>
            </a:r>
            <a:fld id="{DA79224E-C755-433A-8E48-DCE3B9FD90E4}" type="slidenum">
              <a:rPr lang="en-GB" altLang="es-ES"/>
              <a:pPr/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11218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hyperlink" Target="https://www.google.es/url?sa=i&amp;rct=j&amp;q=&amp;esrc=s&amp;source=images&amp;cd=&amp;cad=rja&amp;uact=8&amp;ved=2ahUKEwiuloG8u7vZAhVHRhQKHT4vAJcQjRx6BAgAEAY&amp;url=https://www.pinterest.com.mx/pin/321585229613473286/&amp;psig=AOvVaw0Gs_sLxe1eNG-KXSYgQXZH&amp;ust=151945560904910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hyperlink" Target="http://www.google.es/url?sa=i&amp;rct=j&amp;q=&amp;esrc=s&amp;source=images&amp;cd=&amp;cad=rja&amp;uact=8&amp;ved=2ahUKEwi6upWVvLvZAhVCPhQKHbJdBsAQjRx6BAgAEAY&amp;url=http://www.autofacil.es/senales-trafico/2016/12/20/senales-prioridad-son-significan/36175.html&amp;psig=AOvVaw32GTs74-vAxgoHnHYRHOWR&amp;ust=151945560624191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hyperlink" Target="http://www.google.es/url?sa=i&amp;rct=j&amp;q=&amp;esrc=s&amp;source=images&amp;cd=&amp;cad=rja&amp;uact=8&amp;ved=2ahUKEwjpyYrcvLvZAhWFOBQKHTcPDfIQjRx6BAgAEAY&amp;url=http://www.art-ser.es/es/productos/senalizacion-vial-de-trafico/otras-se%C3%B1ales-de-prohibici%C3%B3n-o-restricci%C3%B3n-5/r-307-detail&amp;psig=AOvVaw32GTs74-vAxgoHnHYRHOWR&amp;ust=151945560624191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hyperlink" Target="http://www.google.es/url?sa=i&amp;rct=j&amp;q=&amp;esrc=s&amp;source=images&amp;cd=&amp;cad=rja&amp;uact=8&amp;ved=2ahUKEwjpyYrcvLvZAhWFOBQKHTcPDfIQjRx6BAgAEAY&amp;url=http://www.art-ser.es/es/productos/senalizacion-vial-de-trafico/otras-se%C3%B1ales-de-prohibici%C3%B3n-o-restricci%C3%B3n-5/r-307-detail&amp;psig=AOvVaw32GTs74-vAxgoHnHYRHOWR&amp;ust=151945560624191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hyperlink" Target="http://www.google.es/url?sa=i&amp;rct=j&amp;q=&amp;esrc=s&amp;source=images&amp;cd=&amp;cad=rja&amp;uact=8&amp;ved=2ahUKEwjziYnVvbvZAhUDwxQKHRlVBWAQjRx6BAgAEAY&amp;url=http://www.eduvial.es/index.php?pag=senales&amp;menu=ficha&amp;idioma=es&amp;option=p050&amp;categoria=tv01&amp;psig=AOvVaw25gJGMnxbY0RzIY36oLKHS&amp;ust=151945620250037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hyperlink" Target="http://www.google.es/url?sa=i&amp;rct=j&amp;q=&amp;esrc=s&amp;source=images&amp;cd=&amp;cad=rja&amp;uact=8&amp;ved=2ahUKEwjziYnVvbvZAhUDwxQKHRlVBWAQjRx6BAgAEAY&amp;url=http://www.eduvial.es/index.php?pag=senales&amp;menu=ficha&amp;idioma=es&amp;option=p050&amp;categoria=tv01&amp;psig=AOvVaw25gJGMnxbY0RzIY36oLKHS&amp;ust=1519456202500374" TargetMode="Externa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cad=rja&amp;uact=8&amp;ved=2ahUKEwjziYnVvbvZAhUDwxQKHRlVBWAQjRx6BAgAEAY&amp;url=http://www.eduvial.es/index.php?pag=senales&amp;menu=ficha&amp;idioma=es&amp;option=p050&amp;categoria=tv01&amp;psig=AOvVaw25gJGMnxbY0RzIY36oLKHS&amp;ust=1519456202500374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7.wdp"/><Relationship Id="rId5" Type="http://schemas.openxmlformats.org/officeDocument/2006/relationships/image" Target="../media/image29.png"/><Relationship Id="rId4" Type="http://schemas.openxmlformats.org/officeDocument/2006/relationships/hyperlink" Target="http://www.google.es/url?sa=i&amp;rct=j&amp;q=&amp;esrc=s&amp;source=images&amp;cd=&amp;cad=rja&amp;uact=8&amp;ved=2ahUKEwjR1eyqv7vZAhUGyRQKHRy5CZoQjRx6BAgAEAY&amp;url=http://www.autofacil.es/senales-trafico/2016/12/20/senales-prioridad-son-significan/36175.html&amp;psig=AOvVaw25gJGMnxbY0RzIY36oLKHS&amp;ust=151945620250037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microsoft.com/office/2007/relationships/hdphoto" Target="../media/hdphoto8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sede.fnmt.gob.es/certificados/certificado-de-representant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ede.fnmt.gob.es/certificados/persona-fisica" TargetMode="External"/><Relationship Id="rId5" Type="http://schemas.openxmlformats.org/officeDocument/2006/relationships/hyperlink" Target="https://administracionelectronica.gob.es/ctt/afirma" TargetMode="External"/><Relationship Id="rId4" Type="http://schemas.openxmlformats.org/officeDocument/2006/relationships/hyperlink" Target="https://sedeapl.dgt.gob.es:7443/WEB_AUES-6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edeapl.dgt.gob.e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edeapl.dgt.gob.es:7443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hyperlink" Target="https://sedeapl.dgt.gob.e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edeapl.dgt.gob.es:7443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hyperlink" Target="https://sedeapl.dgt.gob.e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de.fnmt.gob.es/certificado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http://www.google.es/url?sa=i&amp;rct=j&amp;q=&amp;esrc=s&amp;source=images&amp;cd=&amp;cad=rja&amp;uact=8&amp;ved=2ahUKEwjziYnVvbvZAhUDwxQKHRlVBWAQjRx6BAgAEAY&amp;url=http://www.eduvial.es/index.php?pag=senales&amp;menu=ficha&amp;idioma=es&amp;option=p050&amp;categoria=tv01&amp;psig=AOvVaw25gJGMnxbY0RzIY36oLKHS&amp;ust=1519456202500374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ctrTitle"/>
          </p:nvPr>
        </p:nvSpPr>
        <p:spPr>
          <a:xfrm>
            <a:off x="251520" y="6309320"/>
            <a:ext cx="8892480" cy="461913"/>
          </a:xfrm>
        </p:spPr>
        <p:txBody>
          <a:bodyPr>
            <a:normAutofit/>
          </a:bodyPr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Jefatura Provincial de Tráfico de 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 CORUÑA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4" name="Subtitle 23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7992888" cy="32403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6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Aplicación    AUES</a:t>
            </a:r>
          </a:p>
          <a:p>
            <a:pPr>
              <a:spcBef>
                <a:spcPts val="0"/>
              </a:spcBef>
            </a:pPr>
            <a:endParaRPr lang="es-E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s-ES" u="sng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Módulo </a:t>
            </a: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Cliente </a:t>
            </a: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Autoescuelas</a:t>
            </a:r>
            <a:r>
              <a:rPr lang="es-E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AUES</a:t>
            </a:r>
            <a:r>
              <a:rPr lang="es-E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dentro </a:t>
            </a: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aplicación </a:t>
            </a:r>
            <a:r>
              <a:rPr lang="es-E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Gestión de </a:t>
            </a:r>
            <a:r>
              <a:rPr lang="es-E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Exámenes GDEX</a:t>
            </a:r>
            <a:r>
              <a:rPr lang="es-E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la obtención de permisos de conducción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9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3"/>
          <a:stretch/>
        </p:blipFill>
        <p:spPr bwMode="auto">
          <a:xfrm>
            <a:off x="34886" y="3513153"/>
            <a:ext cx="9073618" cy="25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ubtitle 23"/>
          <p:cNvSpPr txBox="1">
            <a:spLocks/>
          </p:cNvSpPr>
          <p:nvPr/>
        </p:nvSpPr>
        <p:spPr>
          <a:xfrm>
            <a:off x="10272" y="620687"/>
            <a:ext cx="9098232" cy="2892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32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8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4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ES" sz="2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OPCIÓN: Solicitud de Pruebas de Aptitud (pág. 9)</a:t>
            </a:r>
          </a:p>
          <a:p>
            <a:pPr marL="0" indent="0" algn="ctr">
              <a:spcBef>
                <a:spcPts val="0"/>
              </a:spcBef>
              <a:buNone/>
            </a:pPr>
            <a:endParaRPr lang="es-ES" sz="23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23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Tramitabilidad de </a:t>
            </a:r>
            <a:r>
              <a:rPr lang="es-ES" sz="23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solicitud</a:t>
            </a:r>
            <a:r>
              <a:rPr lang="es-ES" sz="23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Se </a:t>
            </a:r>
            <a:r>
              <a:rPr lang="es-ES" sz="23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comprueba que los datos previamente introducidos para la creación de </a:t>
            </a:r>
            <a:r>
              <a:rPr lang="es-ES" sz="23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solicitud </a:t>
            </a:r>
            <a:r>
              <a:rPr lang="es-ES" sz="23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 correctos, generando un solicitud válida y sin incompatibilidades con </a:t>
            </a:r>
            <a:r>
              <a:rPr lang="es-ES" sz="23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ninguna otra.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23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23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consultar la tramitabilidad de una solicitud de pruebas de aptitud, desde la solicitud de </a:t>
            </a:r>
            <a:r>
              <a:rPr lang="es-ES" sz="23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pruebas de </a:t>
            </a:r>
            <a:r>
              <a:rPr lang="es-ES" sz="23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aptitud, se debe pulsar el botón “Tramitabilidad”. Se realizarán </a:t>
            </a:r>
            <a:r>
              <a:rPr lang="es-ES" sz="23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otras las </a:t>
            </a:r>
            <a:r>
              <a:rPr lang="es-ES" sz="23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siguientes comprobaciones</a:t>
            </a:r>
            <a:r>
              <a:rPr lang="es-ES" sz="23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23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algn="just">
              <a:spcBef>
                <a:spcPts val="0"/>
              </a:spcBef>
            </a:pPr>
            <a:r>
              <a:rPr lang="es-ES" sz="23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Letra y formato </a:t>
            </a:r>
            <a:r>
              <a:rPr lang="es-ES" sz="23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DNI del aspirante.</a:t>
            </a:r>
          </a:p>
          <a:p>
            <a:pPr marL="685800" lvl="1" algn="just">
              <a:spcBef>
                <a:spcPts val="0"/>
              </a:spcBef>
            </a:pPr>
            <a:endParaRPr lang="es-ES" sz="23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algn="just">
              <a:spcBef>
                <a:spcPts val="0"/>
              </a:spcBef>
            </a:pPr>
            <a:r>
              <a:rPr lang="es-ES" sz="23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Formato de la Fecha de Nacimiento. En </a:t>
            </a:r>
            <a:r>
              <a:rPr lang="es-ES" sz="23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de que el aspirante tenga historial, la fecha de nacimiento del mismo debe ser </a:t>
            </a:r>
            <a:r>
              <a:rPr lang="es-ES" sz="23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igual a </a:t>
            </a:r>
            <a:r>
              <a:rPr lang="es-ES" sz="23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de entrada</a:t>
            </a:r>
          </a:p>
          <a:p>
            <a:pPr marL="0" indent="0" algn="ctr">
              <a:spcBef>
                <a:spcPts val="0"/>
              </a:spcBef>
              <a:buNone/>
            </a:pPr>
            <a:endParaRPr lang="es-ES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Resultado de imagen de SEÑALES DE TRAFIC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97778" l="889" r="98667">
                        <a14:foregroundMark x1="50667" y1="44889" x2="50667" y2="44889"/>
                        <a14:foregroundMark x1="20889" y1="27556" x2="20889" y2="2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838679"/>
            <a:ext cx="100811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8085" y="1"/>
            <a:ext cx="77724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r>
              <a:rPr lang="es-ES" sz="2000" b="1" kern="0" dirty="0" smtClean="0">
                <a:solidFill>
                  <a:schemeClr val="bg1"/>
                </a:solidFill>
              </a:rPr>
              <a:t>JEFATURA PROVINCIAL DE TRÁFICO DE  </a:t>
            </a:r>
            <a:r>
              <a:rPr lang="es-ES" sz="2000" b="1" kern="0" dirty="0" smtClean="0">
                <a:solidFill>
                  <a:schemeClr val="bg1"/>
                </a:solidFill>
              </a:rPr>
              <a:t>A CORUÑA</a:t>
            </a:r>
            <a:endParaRPr lang="es-ES" sz="20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2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686" y="1050521"/>
            <a:ext cx="5916057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Resultado de imagen de SEÑALES DE TRAFIC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35417" y1="61798" x2="35417" y2="61798"/>
                        <a14:foregroundMark x1="64167" y1="31586" x2="64167" y2="31586"/>
                        <a14:foregroundMark x1="51000" y1="18727" x2="51000" y2="18727"/>
                        <a14:foregroundMark x1="17000" y1="27341" x2="17000" y2="27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83" y="5733256"/>
            <a:ext cx="1637516" cy="109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8085" y="1"/>
            <a:ext cx="77724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r>
              <a:rPr lang="es-ES" sz="2000" b="1" kern="0" dirty="0" smtClean="0">
                <a:solidFill>
                  <a:schemeClr val="bg1"/>
                </a:solidFill>
              </a:rPr>
              <a:t>JEFATURA PROVINCIAL DE TRÁFICO DE </a:t>
            </a:r>
            <a:r>
              <a:rPr lang="es-ES" sz="2000" b="1" kern="0" dirty="0" smtClean="0">
                <a:solidFill>
                  <a:schemeClr val="bg1"/>
                </a:solidFill>
              </a:rPr>
              <a:t>A CORUÑA</a:t>
            </a:r>
            <a:endParaRPr lang="es-ES" sz="2000" b="1" kern="0" dirty="0">
              <a:solidFill>
                <a:schemeClr val="bg1"/>
              </a:solidFill>
            </a:endParaRPr>
          </a:p>
        </p:txBody>
      </p:sp>
      <p:sp>
        <p:nvSpPr>
          <p:cNvPr id="10" name="Subtitle 23"/>
          <p:cNvSpPr txBox="1">
            <a:spLocks/>
          </p:cNvSpPr>
          <p:nvPr/>
        </p:nvSpPr>
        <p:spPr>
          <a:xfrm>
            <a:off x="10272" y="620688"/>
            <a:ext cx="3246127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32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8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4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E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 de los datos del aspirante (pág. 12)</a:t>
            </a:r>
            <a:endParaRPr lang="es-E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ES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s-E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extremadamente IMPORTANTE que los datos del domicilio sean correctos pues será éste a dónde se remita el permiso de conducción una vez el aspirante lo obtenga. </a:t>
            </a:r>
          </a:p>
          <a:p>
            <a:pPr>
              <a:spcBef>
                <a:spcPts val="0"/>
              </a:spcBef>
            </a:pPr>
            <a:endParaRPr lang="es-E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s-E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campos numéricos SOLO admiten números (</a:t>
            </a:r>
            <a:r>
              <a:rPr lang="es-E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admite caracteres especiales ni letras del tipo 1ªH, 2ºD</a:t>
            </a:r>
            <a:r>
              <a:rPr lang="es-E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Bef>
                <a:spcPts val="0"/>
              </a:spcBef>
            </a:pPr>
            <a:endParaRPr lang="es-E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s-ES" sz="1600" b="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recomienda evitar cualquier tipo de carácter especial y/o acentos para evitar errores en la aplicación</a:t>
            </a:r>
            <a:r>
              <a:rPr lang="es-E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ES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1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034" y="1050521"/>
            <a:ext cx="5168709" cy="469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8085" y="1"/>
            <a:ext cx="77724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r>
              <a:rPr lang="es-ES" sz="2000" b="1" kern="0" dirty="0" smtClean="0">
                <a:solidFill>
                  <a:schemeClr val="bg1"/>
                </a:solidFill>
              </a:rPr>
              <a:t>JEFATURA PROVINCIAL DE TRÁFICO DE  </a:t>
            </a:r>
            <a:r>
              <a:rPr lang="es-ES" sz="2000" b="1" kern="0" dirty="0" smtClean="0">
                <a:solidFill>
                  <a:schemeClr val="bg1"/>
                </a:solidFill>
              </a:rPr>
              <a:t>A CORUÑA</a:t>
            </a:r>
            <a:endParaRPr lang="es-ES" sz="2000" b="1" kern="0" dirty="0">
              <a:solidFill>
                <a:schemeClr val="bg1"/>
              </a:solidFill>
            </a:endParaRPr>
          </a:p>
        </p:txBody>
      </p:sp>
      <p:sp>
        <p:nvSpPr>
          <p:cNvPr id="10" name="Subtitle 23"/>
          <p:cNvSpPr txBox="1">
            <a:spLocks/>
          </p:cNvSpPr>
          <p:nvPr/>
        </p:nvSpPr>
        <p:spPr>
          <a:xfrm>
            <a:off x="10272" y="620688"/>
            <a:ext cx="394876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32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8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4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E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 de los datos del aspirante (pág. 12)</a:t>
            </a:r>
            <a:endParaRPr lang="es-E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ES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s-E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datos del 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reconocimiento médico </a:t>
            </a:r>
            <a:r>
              <a:rPr lang="es-E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precargarán si el ciudadano de la inscripción tiene </a:t>
            </a:r>
            <a:r>
              <a:rPr lang="es-E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certificado </a:t>
            </a:r>
            <a:r>
              <a:rPr lang="es-E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médico </a:t>
            </a:r>
            <a:r>
              <a:rPr lang="es-E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vigente.</a:t>
            </a:r>
          </a:p>
          <a:p>
            <a:pPr>
              <a:spcBef>
                <a:spcPts val="0"/>
              </a:spcBef>
            </a:pPr>
            <a:endParaRPr lang="es-E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s-E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es-E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s-E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tiene, </a:t>
            </a:r>
            <a:r>
              <a:rPr lang="es-E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permite guardar la solicitud en estado “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Pendiente </a:t>
            </a:r>
            <a:r>
              <a:rPr lang="es-E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revisión 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Jefatura</a:t>
            </a:r>
            <a:r>
              <a:rPr lang="es-E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>
              <a:spcBef>
                <a:spcPts val="0"/>
              </a:spcBef>
            </a:pPr>
            <a:endParaRPr lang="es-E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s-E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este punto es OBLIGATORIO informar a Jefatura que validará en su caso dicho certificado médico desde el subsistema </a:t>
            </a:r>
            <a:r>
              <a:rPr lang="es-E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“Gestión de Exámenes</a:t>
            </a:r>
            <a:r>
              <a:rPr lang="es-E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>
              <a:spcBef>
                <a:spcPts val="0"/>
              </a:spcBef>
            </a:pPr>
            <a:endParaRPr lang="es-ES" sz="16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s-ES" sz="16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no se informa a Jefatura el expediente permanecerá en estado “pendiente” de forma indefinida</a:t>
            </a:r>
            <a:r>
              <a:rPr lang="es-E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Resultado de imagen de SEÑALES DE TRAFICO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455" l="0" r="100000">
                        <a14:foregroundMark x1="34978" y1="9091" x2="34978" y2="9091"/>
                        <a14:foregroundMark x1="44395" y1="21455" x2="44395" y2="21455"/>
                        <a14:foregroundMark x1="53812" y1="55273" x2="53812" y2="55273"/>
                        <a14:foregroundMark x1="73094" y1="46182" x2="73094" y2="46182"/>
                        <a14:foregroundMark x1="23318" y1="46182" x2="23318" y2="46182"/>
                        <a14:foregroundMark x1="37220" y1="52000" x2="37220" y2="52000"/>
                        <a14:foregroundMark x1="43049" y1="33455" x2="43049" y2="33455"/>
                        <a14:foregroundMark x1="59641" y1="76364" x2="59641" y2="76364"/>
                        <a14:foregroundMark x1="84305" y1="22545" x2="84305" y2="22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51"/>
          <a:stretch/>
        </p:blipFill>
        <p:spPr bwMode="auto">
          <a:xfrm>
            <a:off x="2267744" y="5744965"/>
            <a:ext cx="1008112" cy="99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16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75" y="1584176"/>
            <a:ext cx="5480690" cy="4869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3"/>
          <p:cNvSpPr txBox="1">
            <a:spLocks/>
          </p:cNvSpPr>
          <p:nvPr/>
        </p:nvSpPr>
        <p:spPr>
          <a:xfrm>
            <a:off x="467544" y="620688"/>
            <a:ext cx="8568952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32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8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4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s-ES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E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 pulsar «Enviar solicitud» se indica la documentación necesaria para realizar el trámite en nombre del aspirante (pág. 15)</a:t>
            </a:r>
            <a:endParaRPr lang="es-ES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Resultado de imagen de SEÑALES DE TRAFIC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455" l="0" r="100000">
                        <a14:foregroundMark x1="34978" y1="9091" x2="34978" y2="9091"/>
                        <a14:foregroundMark x1="44395" y1="21455" x2="44395" y2="21455"/>
                        <a14:foregroundMark x1="53812" y1="55273" x2="53812" y2="55273"/>
                        <a14:foregroundMark x1="73094" y1="46182" x2="73094" y2="46182"/>
                        <a14:foregroundMark x1="23318" y1="46182" x2="23318" y2="46182"/>
                        <a14:foregroundMark x1="37220" y1="52000" x2="37220" y2="52000"/>
                        <a14:foregroundMark x1="43049" y1="33455" x2="43049" y2="33455"/>
                        <a14:foregroundMark x1="59641" y1="76364" x2="59641" y2="76364"/>
                        <a14:foregroundMark x1="84305" y1="22545" x2="84305" y2="22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485" y="4581128"/>
            <a:ext cx="963099" cy="118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8085" y="1"/>
            <a:ext cx="77724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r>
              <a:rPr lang="es-ES" sz="2000" b="1" kern="0" dirty="0" smtClean="0">
                <a:solidFill>
                  <a:schemeClr val="bg1"/>
                </a:solidFill>
              </a:rPr>
              <a:t>JEFATURA PROVINCIAL DE TRÁFICO DE  </a:t>
            </a:r>
            <a:r>
              <a:rPr lang="es-ES" sz="2000" b="1" kern="0" dirty="0" smtClean="0">
                <a:solidFill>
                  <a:schemeClr val="bg1"/>
                </a:solidFill>
              </a:rPr>
              <a:t>A CORUÑA</a:t>
            </a:r>
            <a:endParaRPr lang="es-ES" sz="20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381000" y="980728"/>
            <a:ext cx="8458200" cy="17281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Una vez se realice correctamente la solicitud, se procede a descargar el justificante de la solicitud (pág., 16) </a:t>
            </a:r>
          </a:p>
          <a:p>
            <a:pPr marL="0" indent="0" algn="ctr">
              <a:buNone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Es IMPORTANTE que descarguen siempre dicha solicitud, que será su justificante para que el aspirante pueda realizar la prueba de aptitud.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10" y="3186937"/>
            <a:ext cx="5498579" cy="233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Resultado de imagen de SEÑALES PELIGRO INDEFINIDO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1833" y1="49667" x2="41833" y2="49667"/>
                        <a14:foregroundMark x1="49667" y1="50333" x2="49667" y2="50333"/>
                        <a14:foregroundMark x1="50667" y1="65000" x2="50667" y2="65000"/>
                        <a14:foregroundMark x1="49833" y1="60333" x2="49833" y2="60333"/>
                        <a14:foregroundMark x1="49833" y1="56000" x2="49833" y2="56000"/>
                        <a14:foregroundMark x1="44667" y1="65000" x2="44667" y2="65000"/>
                        <a14:foregroundMark x1="54500" y1="61667" x2="54500" y2="61667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5362" r="33334" b="17971"/>
          <a:stretch/>
        </p:blipFill>
        <p:spPr bwMode="auto">
          <a:xfrm>
            <a:off x="7668344" y="4005063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8085" y="1"/>
            <a:ext cx="77724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r>
              <a:rPr lang="es-ES" sz="2000" b="1" kern="0" dirty="0" smtClean="0">
                <a:solidFill>
                  <a:schemeClr val="bg1"/>
                </a:solidFill>
              </a:rPr>
              <a:t>JEFATURA PROVINCIAL DE TRÁFICO DE   </a:t>
            </a:r>
            <a:r>
              <a:rPr lang="es-ES" sz="2000" b="1" kern="0" dirty="0" smtClean="0">
                <a:solidFill>
                  <a:schemeClr val="bg1"/>
                </a:solidFill>
              </a:rPr>
              <a:t>A CORUÑA</a:t>
            </a:r>
            <a:endParaRPr lang="es-ES" sz="20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1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381000" y="548680"/>
            <a:ext cx="4191000" cy="3672408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Es </a:t>
            </a:r>
            <a:r>
              <a:rPr lang="es-E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IMPORTANTE</a:t>
            </a:r>
            <a:r>
              <a:rPr lang="es-E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que descarguen siempre dicha solicitud, que será su justificante para que el aspirante pueda realizar la prueba de aptitud.</a:t>
            </a:r>
          </a:p>
          <a:p>
            <a:pPr marL="0" indent="0" algn="ctr">
              <a:buNone/>
            </a:pPr>
            <a:endParaRPr lang="es-E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</a:t>
            </a:r>
            <a:r>
              <a:rPr lang="es-E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Deben configurar correctamente el navegador que utilicen para permitir los pop-ups, en caso contario no obtendrán dicho documento. </a:t>
            </a:r>
          </a:p>
          <a:p>
            <a:pPr marL="0" indent="0">
              <a:buNone/>
            </a:pPr>
            <a:endParaRPr lang="es-ES" sz="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1800" b="1" dirty="0">
                <a:solidFill>
                  <a:srgbClr val="FF0000"/>
                </a:solidFill>
              </a:rPr>
              <a:t>* Ver “Gestión de Incidencias”.</a:t>
            </a: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8085" y="1"/>
            <a:ext cx="77724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r>
              <a:rPr lang="es-ES" sz="2000" b="1" kern="0" dirty="0" smtClean="0">
                <a:solidFill>
                  <a:schemeClr val="bg1"/>
                </a:solidFill>
              </a:rPr>
              <a:t>JEFATURA PROVINCIAL DE TRÁFICO DE  </a:t>
            </a:r>
            <a:r>
              <a:rPr lang="es-ES" sz="2000" b="1" kern="0" dirty="0" smtClean="0">
                <a:solidFill>
                  <a:schemeClr val="bg1"/>
                </a:solidFill>
              </a:rPr>
              <a:t>A CORUÑA</a:t>
            </a:r>
            <a:endParaRPr lang="es-ES" sz="2000" b="1" kern="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836712"/>
            <a:ext cx="4680520" cy="555022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r="10333"/>
          <a:stretch/>
        </p:blipFill>
        <p:spPr>
          <a:xfrm>
            <a:off x="323528" y="3593203"/>
            <a:ext cx="5787667" cy="3076157"/>
          </a:xfrm>
          <a:prstGeom prst="rect">
            <a:avLst/>
          </a:prstGeom>
        </p:spPr>
      </p:pic>
      <p:pic>
        <p:nvPicPr>
          <p:cNvPr id="6" name="Picture 2" descr="Resultado de imagen de SEÑALES PELIGRO INDEFINIDO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833" y1="49667" x2="41833" y2="49667"/>
                        <a14:foregroundMark x1="49667" y1="50333" x2="49667" y2="50333"/>
                        <a14:foregroundMark x1="50667" y1="65000" x2="50667" y2="65000"/>
                        <a14:foregroundMark x1="49833" y1="60333" x2="49833" y2="60333"/>
                        <a14:foregroundMark x1="49833" y1="56000" x2="49833" y2="56000"/>
                        <a14:foregroundMark x1="44667" y1="65000" x2="44667" y2="65000"/>
                        <a14:foregroundMark x1="54500" y1="61667" x2="54500" y2="61667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77" r="29631"/>
          <a:stretch/>
        </p:blipFill>
        <p:spPr bwMode="auto">
          <a:xfrm>
            <a:off x="107504" y="4941168"/>
            <a:ext cx="110412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24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381000" y="548680"/>
            <a:ext cx="84582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/>
              <a:t>IMPORTANTE: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800" dirty="0" smtClean="0"/>
              <a:t>En </a:t>
            </a:r>
            <a:r>
              <a:rPr lang="es-ES" sz="1800" b="1" dirty="0"/>
              <a:t>AUES</a:t>
            </a:r>
            <a:r>
              <a:rPr lang="es-ES" sz="1800" dirty="0"/>
              <a:t> al grabar la </a:t>
            </a:r>
            <a:r>
              <a:rPr lang="es-ES" sz="1800" dirty="0" smtClean="0"/>
              <a:t>Solicitud </a:t>
            </a:r>
            <a:r>
              <a:rPr lang="es-ES" sz="1800" dirty="0"/>
              <a:t>de </a:t>
            </a:r>
            <a:r>
              <a:rPr lang="es-ES" sz="1800" dirty="0" smtClean="0"/>
              <a:t>Pruebas </a:t>
            </a:r>
            <a:r>
              <a:rPr lang="es-ES" sz="1800" dirty="0"/>
              <a:t>de </a:t>
            </a:r>
            <a:r>
              <a:rPr lang="es-ES" sz="1800" dirty="0" smtClean="0"/>
              <a:t>Aptitud </a:t>
            </a:r>
            <a:r>
              <a:rPr lang="es-ES" sz="1800" dirty="0"/>
              <a:t>para la </a:t>
            </a:r>
            <a:r>
              <a:rPr lang="es-ES" sz="1800" b="1" dirty="0">
                <a:solidFill>
                  <a:srgbClr val="FF0000"/>
                </a:solidFill>
              </a:rPr>
              <a:t>primera convocatoria</a:t>
            </a:r>
            <a:r>
              <a:rPr lang="es-ES" sz="1800" dirty="0"/>
              <a:t> </a:t>
            </a:r>
            <a:r>
              <a:rPr lang="es-ES" sz="1800" b="1" dirty="0"/>
              <a:t>el sistema genera directamente la cita de teórico</a:t>
            </a:r>
            <a:r>
              <a:rPr lang="es-ES" sz="1800" dirty="0"/>
              <a:t>, (sin tener que ir al apartado de solicitud de cita de teórico). </a:t>
            </a:r>
            <a:endParaRPr lang="es-ES" sz="1800" dirty="0" smtClean="0"/>
          </a:p>
          <a:p>
            <a:pPr marL="457200" indent="-457200">
              <a:buFont typeface="+mj-lt"/>
              <a:buAutoNum type="arabicPeriod"/>
            </a:pPr>
            <a:endParaRPr lang="es-ES" sz="1800" dirty="0" smtClean="0"/>
          </a:p>
          <a:p>
            <a:pPr marL="457200" indent="-457200">
              <a:buFont typeface="+mj-lt"/>
              <a:buAutoNum type="arabicPeriod"/>
            </a:pPr>
            <a:endParaRPr lang="es-ES" sz="1800" dirty="0" smtClean="0"/>
          </a:p>
          <a:p>
            <a:pPr marL="457200" indent="-457200">
              <a:buFont typeface="+mj-lt"/>
              <a:buAutoNum type="arabicPeriod"/>
            </a:pPr>
            <a:endParaRPr lang="es-ES" sz="1800" dirty="0"/>
          </a:p>
          <a:p>
            <a:pPr marL="457200" indent="-457200">
              <a:buFont typeface="+mj-lt"/>
              <a:buAutoNum type="arabicPeriod"/>
            </a:pPr>
            <a:endParaRPr lang="es-ES" sz="1800" dirty="0"/>
          </a:p>
          <a:p>
            <a:pPr marL="0" indent="0">
              <a:buNone/>
            </a:pPr>
            <a:endParaRPr lang="es-ES" sz="1800" dirty="0" smtClean="0"/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sz="900" dirty="0"/>
          </a:p>
          <a:p>
            <a:pPr marL="457200" indent="-457200">
              <a:buFont typeface="+mj-lt"/>
              <a:buAutoNum type="arabicPeriod"/>
            </a:pPr>
            <a:r>
              <a:rPr lang="es-ES" sz="1800" dirty="0" smtClean="0"/>
              <a:t>En </a:t>
            </a:r>
            <a:r>
              <a:rPr lang="es-ES" sz="1800" b="1" dirty="0" smtClean="0"/>
              <a:t>AUES</a:t>
            </a:r>
            <a:r>
              <a:rPr lang="es-ES" sz="1800" dirty="0" smtClean="0"/>
              <a:t> en la </a:t>
            </a:r>
            <a:r>
              <a:rPr lang="es-ES" sz="1800" b="1" dirty="0" smtClean="0">
                <a:solidFill>
                  <a:srgbClr val="FF0000"/>
                </a:solidFill>
              </a:rPr>
              <a:t>segunda </a:t>
            </a:r>
            <a:r>
              <a:rPr lang="es-ES" sz="1800" b="1" dirty="0">
                <a:solidFill>
                  <a:srgbClr val="FF0000"/>
                </a:solidFill>
              </a:rPr>
              <a:t>convocatoria</a:t>
            </a:r>
            <a:r>
              <a:rPr lang="es-ES" sz="1800" dirty="0"/>
              <a:t>, </a:t>
            </a:r>
            <a:r>
              <a:rPr lang="es-ES" sz="1800" dirty="0" smtClean="0"/>
              <a:t>hay que ir </a:t>
            </a:r>
            <a:r>
              <a:rPr lang="es-ES" sz="1800" dirty="0"/>
              <a:t>a </a:t>
            </a:r>
            <a:r>
              <a:rPr lang="es-ES" sz="1800" b="1" i="1" dirty="0"/>
              <a:t>Solicitud de cita </a:t>
            </a:r>
            <a:r>
              <a:rPr lang="es-ES" sz="1800" b="1" i="1" dirty="0" smtClean="0"/>
              <a:t>teórico </a:t>
            </a:r>
            <a:r>
              <a:rPr lang="es-ES" sz="1800" dirty="0" smtClean="0"/>
              <a:t>para solicitar una nueva fecha de examen al aspirante.</a:t>
            </a:r>
            <a:r>
              <a:rPr lang="es-ES" sz="1800" b="1" i="1" dirty="0"/>
              <a:t> </a:t>
            </a:r>
            <a:r>
              <a:rPr lang="es-ES" sz="1800" dirty="0"/>
              <a:t> </a:t>
            </a:r>
          </a:p>
        </p:txBody>
      </p:sp>
      <p:pic>
        <p:nvPicPr>
          <p:cNvPr id="6" name="Picture 2" descr="Resultado de imagen de SEÑALES PELIGRO INDEFINIDO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1833" y1="49667" x2="41833" y2="49667"/>
                        <a14:foregroundMark x1="49667" y1="50333" x2="49667" y2="50333"/>
                        <a14:foregroundMark x1="50667" y1="65000" x2="50667" y2="65000"/>
                        <a14:foregroundMark x1="49833" y1="60333" x2="49833" y2="60333"/>
                        <a14:foregroundMark x1="49833" y1="56000" x2="49833" y2="56000"/>
                        <a14:foregroundMark x1="44667" y1="65000" x2="44667" y2="65000"/>
                        <a14:foregroundMark x1="54500" y1="61667" x2="54500" y2="61667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5362" r="33334" b="17971"/>
          <a:stretch/>
        </p:blipFill>
        <p:spPr bwMode="auto">
          <a:xfrm>
            <a:off x="7543056" y="4869159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8085" y="1"/>
            <a:ext cx="77724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r>
              <a:rPr lang="es-ES" sz="2000" b="1" kern="0" dirty="0" smtClean="0">
                <a:solidFill>
                  <a:schemeClr val="bg1"/>
                </a:solidFill>
              </a:rPr>
              <a:t>JEFATURA PROVINCIAL DE TRÁFICO DE </a:t>
            </a:r>
            <a:r>
              <a:rPr lang="es-ES" sz="2000" b="1" kern="0" dirty="0">
                <a:solidFill>
                  <a:schemeClr val="bg1"/>
                </a:solidFill>
              </a:rPr>
              <a:t> </a:t>
            </a:r>
            <a:r>
              <a:rPr lang="es-ES" sz="2000" b="1" kern="0" dirty="0" smtClean="0">
                <a:solidFill>
                  <a:schemeClr val="bg1"/>
                </a:solidFill>
              </a:rPr>
              <a:t>A CORUÑA</a:t>
            </a:r>
            <a:endParaRPr lang="es-ES" sz="2000" b="1" kern="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b="10344"/>
          <a:stretch/>
        </p:blipFill>
        <p:spPr>
          <a:xfrm>
            <a:off x="1971362" y="1866008"/>
            <a:ext cx="4766641" cy="202224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9013" y="4683836"/>
            <a:ext cx="4451341" cy="210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3"/>
          <p:cNvSpPr txBox="1">
            <a:spLocks/>
          </p:cNvSpPr>
          <p:nvPr/>
        </p:nvSpPr>
        <p:spPr>
          <a:xfrm>
            <a:off x="50182" y="692696"/>
            <a:ext cx="8626274" cy="1914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32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8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4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E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OPCIÓN: Solicitud de Cita Teórico (pág. 25)</a:t>
            </a:r>
          </a:p>
          <a:p>
            <a:pPr marL="0" indent="0" algn="ctr">
              <a:spcBef>
                <a:spcPts val="0"/>
              </a:spcBef>
              <a:buNone/>
            </a:pPr>
            <a:endParaRPr lang="es-ES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s-E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creación de citas de pruebas teóricas permite citar a alumnos que estén pendientes de </a:t>
            </a:r>
            <a:r>
              <a:rPr lang="es-E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cita teórica.</a:t>
            </a:r>
          </a:p>
          <a:p>
            <a:pPr>
              <a:spcBef>
                <a:spcPts val="0"/>
              </a:spcBef>
            </a:pPr>
            <a:r>
              <a:rPr lang="es-E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Desde </a:t>
            </a:r>
            <a:r>
              <a:rPr lang="es-E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opción de menú “Solicitud de Cita Teórico” se muestra una pantalla en la que se </a:t>
            </a:r>
            <a:r>
              <a:rPr lang="es-E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solicitan diversos </a:t>
            </a:r>
            <a:r>
              <a:rPr lang="es-E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previos a la creación de una cita de prueba teórica</a:t>
            </a:r>
            <a:endParaRPr lang="es-ES" sz="16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ES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8085" y="1"/>
            <a:ext cx="77724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r>
              <a:rPr lang="es-ES" sz="2000" b="1" kern="0" dirty="0" smtClean="0">
                <a:solidFill>
                  <a:schemeClr val="bg1"/>
                </a:solidFill>
              </a:rPr>
              <a:t>JEFATURA PROVINCIAL DE TRÁFICO DE  </a:t>
            </a:r>
            <a:r>
              <a:rPr lang="es-ES" sz="2000" b="1" kern="0" dirty="0" smtClean="0">
                <a:solidFill>
                  <a:schemeClr val="bg1"/>
                </a:solidFill>
              </a:rPr>
              <a:t>A CORUÑA</a:t>
            </a:r>
            <a:endParaRPr lang="es-ES" sz="2000" b="1" kern="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2276872"/>
            <a:ext cx="3707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Tras seleccionar el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código, sección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de autoescuela y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fechas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de solicitud desde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hasta,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pulsar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botón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“Buscar”, se mostrara una lista de alumnos disponibles que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están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pendientes de cita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Tras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pulsar el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botón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“Enviar”, se guarda la solicitud/es de cita del alumno/s para que posteriormente se les asigne una fecha, hora y aula de examen (el subsistema de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gestión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exámenes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se encargara de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asignar automáticamente fecha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, hora y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aula </a:t>
            </a:r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 antes de 4 días en 1ª convocatoria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día siguiente desde </a:t>
            </a:r>
            <a:r>
              <a:rPr lang="es-E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presentación de la </a:t>
            </a:r>
            <a:r>
              <a:rPr lang="es-E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solicitud podrán ver la fecha/hora de las citas asignadas para los alumnos.</a:t>
            </a:r>
            <a:endParaRPr lang="es-E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0864"/>
          <a:stretch/>
        </p:blipFill>
        <p:spPr>
          <a:xfrm>
            <a:off x="3707904" y="2676694"/>
            <a:ext cx="5400600" cy="4136682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8444" y1="8889" x2="8444" y2="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987" y="5884270"/>
            <a:ext cx="857098" cy="85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57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573758"/>
            <a:ext cx="8424936" cy="4234569"/>
          </a:xfrm>
          <a:prstGeom prst="rect">
            <a:avLst/>
          </a:prstGeom>
        </p:spPr>
      </p:pic>
      <p:sp>
        <p:nvSpPr>
          <p:cNvPr id="8" name="Subtitle 23"/>
          <p:cNvSpPr txBox="1">
            <a:spLocks/>
          </p:cNvSpPr>
          <p:nvPr/>
        </p:nvSpPr>
        <p:spPr>
          <a:xfrm>
            <a:off x="28085" y="404665"/>
            <a:ext cx="9115915" cy="252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32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8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4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OPCIÓN: Consulta de Citas (pág. 31) </a:t>
            </a:r>
          </a:p>
          <a:p>
            <a:pPr marL="0" indent="0" algn="ctr">
              <a:spcBef>
                <a:spcPts val="0"/>
              </a:spcBef>
              <a:buNone/>
            </a:pPr>
            <a:endParaRPr lang="es-ES" sz="105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s-E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consulta de citas permite consultar el detalle de la lista de alumnos que </a:t>
            </a:r>
            <a:r>
              <a:rPr lang="es-E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forman parte </a:t>
            </a:r>
            <a:r>
              <a:rPr lang="es-E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citación.</a:t>
            </a:r>
          </a:p>
          <a:p>
            <a:pPr>
              <a:spcBef>
                <a:spcPts val="0"/>
              </a:spcBef>
            </a:pPr>
            <a:endParaRPr lang="es-E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s-E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Desde la opción de menú “Consulta de Citas” se muestra una pantalla en la que </a:t>
            </a:r>
            <a:r>
              <a:rPr lang="es-E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permite realizar búsquedas </a:t>
            </a:r>
            <a:r>
              <a:rPr lang="es-E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(pulsando el botón “Buscar”) de citaciones filtradas por diferentes criterios</a:t>
            </a:r>
          </a:p>
        </p:txBody>
      </p:sp>
      <p:pic>
        <p:nvPicPr>
          <p:cNvPr id="6" name="Picture 4" descr="Resultado de imagen de SEÑALES PELIGRO INDEFINIDO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51" l="10000" r="90000">
                        <a14:foregroundMark x1="35833" y1="36704" x2="35833" y2="36704"/>
                        <a14:foregroundMark x1="62583" y1="34457" x2="62583" y2="34457"/>
                        <a14:foregroundMark x1="54917" y1="93758" x2="54917" y2="93758"/>
                        <a14:foregroundMark x1="49750" y1="63670" x2="49750" y2="63670"/>
                        <a14:foregroundMark x1="48667" y1="43695" x2="48667" y2="43695"/>
                        <a14:foregroundMark x1="60583" y1="60674" x2="60583" y2="60674"/>
                        <a14:foregroundMark x1="39917" y1="59925" x2="39917" y2="59925"/>
                        <a14:foregroundMark x1="35833" y1="77653" x2="35833" y2="77653"/>
                        <a14:foregroundMark x1="62083" y1="76030" x2="62083" y2="76030"/>
                        <a14:foregroundMark x1="49750" y1="25218" x2="49750" y2="25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53" r="10935"/>
          <a:stretch/>
        </p:blipFill>
        <p:spPr bwMode="auto">
          <a:xfrm>
            <a:off x="8028383" y="5733256"/>
            <a:ext cx="108012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8085" y="1"/>
            <a:ext cx="77724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r>
              <a:rPr lang="es-ES" sz="2000" b="1" kern="0" dirty="0" smtClean="0">
                <a:solidFill>
                  <a:schemeClr val="bg1"/>
                </a:solidFill>
              </a:rPr>
              <a:t>JEFATURA PROVINCIAL DE TRÁFICO DE  </a:t>
            </a:r>
            <a:r>
              <a:rPr lang="es-ES" sz="2000" b="1" kern="0" dirty="0" smtClean="0">
                <a:solidFill>
                  <a:schemeClr val="bg1"/>
                </a:solidFill>
              </a:rPr>
              <a:t>A CORUÑA</a:t>
            </a:r>
            <a:endParaRPr lang="es-ES" sz="20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8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6" y="2346878"/>
            <a:ext cx="9040360" cy="439449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8085" y="1"/>
            <a:ext cx="77724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r>
              <a:rPr lang="es-ES" sz="2000" b="1" kern="0" dirty="0" smtClean="0">
                <a:solidFill>
                  <a:schemeClr val="bg1"/>
                </a:solidFill>
              </a:rPr>
              <a:t>JEFATURA PROVINCIAL DE TRÁFICO DE  </a:t>
            </a:r>
            <a:r>
              <a:rPr lang="es-ES" sz="2000" b="1" kern="0" dirty="0" smtClean="0">
                <a:solidFill>
                  <a:schemeClr val="bg1"/>
                </a:solidFill>
              </a:rPr>
              <a:t>A CORUÑA</a:t>
            </a:r>
            <a:endParaRPr lang="es-ES" sz="2000" b="1" kern="0" dirty="0">
              <a:solidFill>
                <a:schemeClr val="bg1"/>
              </a:solidFill>
            </a:endParaRPr>
          </a:p>
        </p:txBody>
      </p:sp>
      <p:sp>
        <p:nvSpPr>
          <p:cNvPr id="9" name="Subtitle 23"/>
          <p:cNvSpPr txBox="1">
            <a:spLocks/>
          </p:cNvSpPr>
          <p:nvPr/>
        </p:nvSpPr>
        <p:spPr>
          <a:xfrm>
            <a:off x="28085" y="404665"/>
            <a:ext cx="9115915" cy="252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32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8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4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OPCIÓN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Detalle de petición de cita (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pág. 31) </a:t>
            </a:r>
          </a:p>
          <a:p>
            <a:pPr marL="0" indent="0" algn="ctr">
              <a:spcBef>
                <a:spcPts val="0"/>
              </a:spcBef>
              <a:buNone/>
            </a:pPr>
            <a:endParaRPr lang="es-E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s-E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consultar el detalle de una petición de cita, desde el listado de citas disponibles, es </a:t>
            </a:r>
            <a:r>
              <a:rPr lang="es-E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necesario pulsar </a:t>
            </a:r>
            <a:r>
              <a:rPr lang="es-E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botón “Lupa” de un registro del listado. A continuación, se muestra una pantalla con </a:t>
            </a:r>
            <a:r>
              <a:rPr lang="es-E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detalle </a:t>
            </a:r>
            <a:r>
              <a:rPr lang="es-E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lista de alumnos de la citación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8444" y1="8889" x2="8444" y2="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1287585" cy="128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7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53" y="692696"/>
            <a:ext cx="7544134" cy="2818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5" y="1"/>
            <a:ext cx="7772400" cy="404664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JEFATURA PROVINCIAL DE </a:t>
            </a:r>
            <a:r>
              <a:rPr lang="es-ES" sz="2000" b="1" dirty="0" smtClean="0">
                <a:solidFill>
                  <a:schemeClr val="bg1"/>
                </a:solidFill>
              </a:rPr>
              <a:t>TRÁFICO </a:t>
            </a:r>
            <a:r>
              <a:rPr lang="es-ES" sz="2000" b="1" dirty="0">
                <a:solidFill>
                  <a:schemeClr val="bg1"/>
                </a:solidFill>
              </a:rPr>
              <a:t>DE </a:t>
            </a:r>
            <a:r>
              <a:rPr lang="es-ES" sz="2000" b="1" dirty="0" smtClean="0">
                <a:solidFill>
                  <a:schemeClr val="bg1"/>
                </a:solidFill>
              </a:rPr>
              <a:t>A CORUÑA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9" name="Subtitle 23"/>
          <p:cNvSpPr txBox="1">
            <a:spLocks/>
          </p:cNvSpPr>
          <p:nvPr/>
        </p:nvSpPr>
        <p:spPr>
          <a:xfrm>
            <a:off x="251520" y="3511129"/>
            <a:ext cx="8712968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32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8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4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https://sedeapl.dgt.gob.es:7443/WEB_AUES-6</a:t>
            </a:r>
            <a:r>
              <a:rPr lang="es-ES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</a:t>
            </a:r>
            <a:endParaRPr lang="es-ES" sz="24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s-ES" sz="24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ES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acceso se realiza mediante cualquier Certificado Electrónico admitido por la </a:t>
            </a:r>
            <a:r>
              <a:rPr lang="es-ES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plataforma @firma</a:t>
            </a:r>
            <a:r>
              <a:rPr lang="es-ES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incluido </a:t>
            </a:r>
            <a:r>
              <a:rPr lang="es-ES" sz="24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DNIe</a:t>
            </a:r>
            <a:r>
              <a:rPr lang="es-ES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ctr">
              <a:buNone/>
            </a:pPr>
            <a:endParaRPr lang="es-ES" sz="24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Certificado de persona física</a:t>
            </a:r>
            <a:r>
              <a:rPr lang="es-E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del Director de Autoescuela</a:t>
            </a:r>
          </a:p>
          <a:p>
            <a:r>
              <a:rPr lang="es-E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Certificado de Representante</a:t>
            </a:r>
            <a:r>
              <a:rPr lang="es-E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», siempre y cuando el Representante de la Autoescuela coincida con el Director de la Autoescuela.</a:t>
            </a:r>
          </a:p>
        </p:txBody>
      </p:sp>
    </p:spTree>
    <p:extLst>
      <p:ext uri="{BB962C8B-B14F-4D97-AF65-F5344CB8AC3E}">
        <p14:creationId xmlns:p14="http://schemas.microsoft.com/office/powerpoint/2010/main" val="1755074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8085" y="1"/>
            <a:ext cx="77724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r>
              <a:rPr lang="es-ES" sz="2000" b="1" kern="0" dirty="0" smtClean="0">
                <a:solidFill>
                  <a:schemeClr val="bg1"/>
                </a:solidFill>
              </a:rPr>
              <a:t>JEFATURA PROVINCIAL DE TRÁFICO DE  </a:t>
            </a:r>
            <a:r>
              <a:rPr lang="es-ES" sz="2000" b="1" kern="0" dirty="0" smtClean="0">
                <a:solidFill>
                  <a:schemeClr val="bg1"/>
                </a:solidFill>
              </a:rPr>
              <a:t>A CORUÑA</a:t>
            </a:r>
            <a:endParaRPr lang="es-ES" sz="2000" b="1" kern="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203" y="735082"/>
            <a:ext cx="897929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Gestión de Incidencias</a:t>
            </a:r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s-E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Son bastante comunes los errores de acceso una vez se ha gestionado el alta (directores y autorizados), en ocasiones el problema es porque ha habido algún error en el alta, en cuyo caso es necesario remitir la incidencia indicando el DNI/NIE y la autoescuela a la jefatura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 el asunto se indicará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AUES + Cód. Autoescuela + </a:t>
            </a:r>
            <a:r>
              <a:rPr lang="es-ES" sz="16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 Autoescuela</a:t>
            </a:r>
            <a:endParaRPr lang="es-ES" sz="1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 el cuerpo se indicará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Descripción lo más amplia posible de la incidencia, indicando en el caso de que sea referente a alumnos los siguientes datos: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Nombre y Apellidos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DNI (todo junto con la letra de control sin puntos ni guiones)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Fecha Nacimiento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Clase/s de permiso/s a los que se va a presentar el alumno.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Sin embargo en la mayoría de los casos el problema se debe a la gestión de certificados por parte del navegador, por este motivo os recomendamos seguir los pasos que se describen a continuación antes de enviar la incidencia, os indicamos cómo proceder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primer lugar recomendamos que el uso de uno de estos navegadores: 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Firefox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y de 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Chrome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Eliminar 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cookies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: A continuación se indica como eliminar cookies en los navegadores mencionados.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A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tajo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de teclado: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</a:t>
            </a:r>
            <a:r>
              <a:rPr lang="es-E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⇧ </a:t>
            </a:r>
            <a:r>
              <a:rPr lang="es-ES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Mayús</a:t>
            </a:r>
            <a:r>
              <a:rPr lang="es-E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s-ES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Supr</a:t>
            </a:r>
            <a:endParaRPr lang="es-ES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Abrir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la aplicación con el Navegador en modo privado, y no abrir ninguna otra aplicación que utilicen certificados en el mismo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navegador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8085" y="1"/>
            <a:ext cx="77724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r>
              <a:rPr lang="es-ES" sz="2000" b="1" kern="0" dirty="0" smtClean="0">
                <a:solidFill>
                  <a:schemeClr val="bg1"/>
                </a:solidFill>
              </a:rPr>
              <a:t>JEFATURA PROVINCIAL DE TRÁFICO DE  </a:t>
            </a:r>
            <a:r>
              <a:rPr lang="es-ES" sz="2000" b="1" kern="0" dirty="0" smtClean="0">
                <a:solidFill>
                  <a:schemeClr val="bg1"/>
                </a:solidFill>
              </a:rPr>
              <a:t>A CORUÑA</a:t>
            </a:r>
            <a:endParaRPr lang="es-ES" sz="2000" b="1" kern="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203" y="735082"/>
            <a:ext cx="8979294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Gestión de Incidencias</a:t>
            </a:r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s-E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Deshabilitar Bloqueo de ventanas emergentes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Para poder obtener los justificantes en PDF es necesario desactivar el bloqueador de Pop-Ups en los navegadores que se utilicen. Preferentemente recomendamos Google Chrome.</a:t>
            </a:r>
          </a:p>
          <a:p>
            <a:endParaRPr lang="es-ES" sz="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Desactivar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los bloqueadores de POP UPS es sencillo. Siga los siguientes pasos según el navegador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 EXPLORER (</a:t>
            </a:r>
            <a:r>
              <a:rPr lang="es-E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Windows)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Hacer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click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en la opción “Herramientas” (en el menú principal).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Seleccionar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la opción “Bloqueador de elementos emergentes”.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Hacer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click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en la opción “Desactivar el bloqueador de elementos emergentes” o si lo quieren dejar activado, deben agregar la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url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sedeapl.dgt.gob.es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Excepciones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  <a:p>
            <a:endParaRPr lang="es-E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60" y="3386981"/>
            <a:ext cx="5170572" cy="344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3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8085" y="1"/>
            <a:ext cx="77724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r>
              <a:rPr lang="es-ES" sz="2000" b="1" kern="0" dirty="0" smtClean="0">
                <a:solidFill>
                  <a:schemeClr val="bg1"/>
                </a:solidFill>
              </a:rPr>
              <a:t>JEFATURA PROVINCIAL DE TRÁFICO DE </a:t>
            </a:r>
            <a:r>
              <a:rPr lang="es-ES" sz="2000" b="1" kern="0" dirty="0" smtClean="0">
                <a:solidFill>
                  <a:schemeClr val="bg1"/>
                </a:solidFill>
              </a:rPr>
              <a:t>A CORUÑA</a:t>
            </a:r>
            <a:endParaRPr lang="es-ES" sz="2000" b="1" kern="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203" y="735082"/>
            <a:ext cx="89792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Gestión de Incidencias</a:t>
            </a:r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MOZILLA FIREFOX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Hacer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click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en la opción “Herramientas” (en el menú principal).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Seleccionar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“Opciones”.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Hacer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click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en Privacidad &amp; Seguridad y vaya al apartado Permisos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Destildar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la casilla “Bloquear ventanas emergentes” o si lo quieren dejar activado, deben agregar las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url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https://sedeapl.dgt.gob.es:7443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sedeapl.dgt.gob.es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Excepciones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Hacer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click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en “Aceptar”.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36" y="3141712"/>
            <a:ext cx="66770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74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8085" y="1"/>
            <a:ext cx="77724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r>
              <a:rPr lang="es-ES" sz="2000" b="1" kern="0" dirty="0" smtClean="0">
                <a:solidFill>
                  <a:schemeClr val="bg1"/>
                </a:solidFill>
              </a:rPr>
              <a:t>JEFATURA PROVINCIAL DE TRÁFICO DE </a:t>
            </a:r>
            <a:r>
              <a:rPr lang="es-ES" sz="2000" b="1" kern="0" dirty="0" smtClean="0">
                <a:solidFill>
                  <a:schemeClr val="bg1"/>
                </a:solidFill>
              </a:rPr>
              <a:t>A CORUÑA</a:t>
            </a:r>
            <a:endParaRPr lang="es-ES" sz="2000" b="1" kern="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203" y="735082"/>
            <a:ext cx="89792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Gestión de Incidencias</a:t>
            </a:r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MOZILLA FIREFOX   </a:t>
            </a:r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(sigue…)</a:t>
            </a:r>
            <a:endParaRPr lang="es-E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Hacer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click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     de la barra de direcciones y pinchar en el símbolo &gt;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Pinchar en “Más información”.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la pestaña Permisos,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destildar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las casillas  “usar predeterminado” y activar </a:t>
            </a:r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Permitir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94" y="1369343"/>
            <a:ext cx="219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" y="2169021"/>
            <a:ext cx="3065513" cy="166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3" y="4365104"/>
            <a:ext cx="3091063" cy="174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03741"/>
            <a:ext cx="5125244" cy="357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03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8085" y="1"/>
            <a:ext cx="77724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r>
              <a:rPr lang="es-ES" sz="2000" b="1" kern="0" dirty="0" smtClean="0">
                <a:solidFill>
                  <a:schemeClr val="bg1"/>
                </a:solidFill>
              </a:rPr>
              <a:t>JEFATURA PROVINCIAL DE TRÁFICO DE  </a:t>
            </a:r>
            <a:r>
              <a:rPr lang="es-ES" sz="2000" b="1" kern="0" dirty="0" smtClean="0">
                <a:solidFill>
                  <a:schemeClr val="bg1"/>
                </a:solidFill>
              </a:rPr>
              <a:t>A CORUÑA</a:t>
            </a:r>
            <a:endParaRPr lang="es-ES" sz="2000" b="1" kern="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203" y="735082"/>
            <a:ext cx="897929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Gestión de Incidencias</a:t>
            </a:r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CHROME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Hacer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click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en el icono de tres líneas de la barra de herramientas del navegador.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Seleccionar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“Configuración”.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Hacer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click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en “Mostrar configuración avanzada”.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la sección "Privacidad y seguridad", hacer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click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en el botón “Configuración del sitio web”.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la sección "Ventanas emergentes y redirecciones", en la sección 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PERMITIR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haz clic en “Añadir”.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Agregar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url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https://sedeapl.dgt.gob.es:7443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sedeapl.dgt.gob.es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Seleccionar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el botón “Finalizado”.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50" y="3188442"/>
            <a:ext cx="7049800" cy="356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89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81000" y="2388096"/>
            <a:ext cx="8458200" cy="2049016"/>
          </a:xfrm>
        </p:spPr>
        <p:txBody>
          <a:bodyPr/>
          <a:lstStyle/>
          <a:p>
            <a:pPr marL="0" indent="0" algn="ctr">
              <a:lnSpc>
                <a:spcPct val="250000"/>
              </a:lnSpc>
              <a:buNone/>
            </a:pPr>
            <a:r>
              <a:rPr lang="es-ES" sz="3200" b="1" dirty="0" smtClean="0">
                <a:solidFill>
                  <a:schemeClr val="bg1"/>
                </a:solidFill>
              </a:rPr>
              <a:t>Gracias por su atención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0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C -3.05556E-6 0.0331 0.02709 0.05995 0.06007 0.05995 C 0.09896 0.05995 0.11302 0.03009 0.11893 0.01204 L 0.125 -0.01204 C 0.13108 -0.03009 0.14601 -0.05995 0.18993 -0.05995 C 0.21806 -0.05995 0.25 -0.0331 0.25 -7.40741E-7 C 0.25 0.0331 0.21806 0.05995 0.18993 0.05995 C 0.14601 0.05995 0.13108 0.03009 0.125 0.01204 L 0.11893 -0.01204 C 0.11302 -0.03009 0.09896 -0.05995 0.06007 -0.05995 C 0.02709 -0.05995 -3.05556E-6 -0.0331 -3.05556E-6 -7.40741E-7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5" y="1"/>
            <a:ext cx="7772400" cy="404664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JEFATURA PROVINCIAL DE </a:t>
            </a:r>
            <a:r>
              <a:rPr lang="es-ES" sz="2000" b="1" dirty="0" smtClean="0">
                <a:solidFill>
                  <a:schemeClr val="bg1"/>
                </a:solidFill>
              </a:rPr>
              <a:t>TRÁFICO </a:t>
            </a:r>
            <a:r>
              <a:rPr lang="es-ES" sz="2000" b="1" dirty="0">
                <a:solidFill>
                  <a:schemeClr val="bg1"/>
                </a:solidFill>
              </a:rPr>
              <a:t>DE  </a:t>
            </a:r>
            <a:r>
              <a:rPr lang="es-ES" sz="2000" b="1" dirty="0" smtClean="0">
                <a:solidFill>
                  <a:schemeClr val="bg1"/>
                </a:solidFill>
              </a:rPr>
              <a:t>A CORUÑA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6" name="Subtitle 23"/>
          <p:cNvSpPr txBox="1">
            <a:spLocks/>
          </p:cNvSpPr>
          <p:nvPr/>
        </p:nvSpPr>
        <p:spPr>
          <a:xfrm>
            <a:off x="179512" y="836712"/>
            <a:ext cx="8712968" cy="1256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32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8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4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aconseja obtener dicho Certificado de forma gratuita en la FNMT-RCM</a:t>
            </a:r>
          </a:p>
          <a:p>
            <a:pPr marL="0" indent="0" algn="ctr">
              <a:buNone/>
            </a:pPr>
            <a:endParaRPr lang="es-ES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E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es-E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www.sede.fnmt.gob.es/certificados</a:t>
            </a:r>
            <a:r>
              <a:rPr lang="es-E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es-ES" sz="20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335" y="2222298"/>
            <a:ext cx="6617321" cy="463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28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5" y="1"/>
            <a:ext cx="7772400" cy="404664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JEFATURA PROVINCIAL DE </a:t>
            </a:r>
            <a:r>
              <a:rPr lang="es-ES" sz="2000" b="1" dirty="0" smtClean="0">
                <a:solidFill>
                  <a:schemeClr val="bg1"/>
                </a:solidFill>
              </a:rPr>
              <a:t>TRÁFICO DE </a:t>
            </a:r>
            <a:r>
              <a:rPr lang="es-ES" sz="2000" b="1" dirty="0" smtClean="0">
                <a:solidFill>
                  <a:schemeClr val="bg1"/>
                </a:solidFill>
              </a:rPr>
              <a:t>A CORUÑA</a:t>
            </a: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8" name="7 Marcador de contenido"/>
          <p:cNvPicPr>
            <a:picLocks noGrp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8085" y="3068960"/>
            <a:ext cx="9115915" cy="1944216"/>
          </a:xfrm>
          <a:prstGeom prst="rect">
            <a:avLst/>
          </a:prstGeom>
        </p:spPr>
      </p:pic>
      <p:pic>
        <p:nvPicPr>
          <p:cNvPr id="1026" name="Picture 2" descr="R-400a Sentido obligatorio 50 c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00" b="96800" l="3200" r="99600">
                        <a14:foregroundMark x1="29600" y1="27200" x2="29600" y2="27200"/>
                        <a14:foregroundMark x1="40000" y1="27200" x2="40000" y2="27200"/>
                        <a14:foregroundMark x1="40800" y1="26400" x2="40800" y2="26400"/>
                        <a14:foregroundMark x1="41200" y1="26400" x2="41200" y2="26400"/>
                        <a14:foregroundMark x1="46000" y1="30000" x2="46000" y2="30000"/>
                        <a14:foregroundMark x1="64800" y1="44400" x2="64800" y2="44400"/>
                        <a14:foregroundMark x1="65600" y1="48800" x2="65600" y2="48800"/>
                        <a14:foregroundMark x1="66400" y1="50800" x2="66400" y2="50800"/>
                        <a14:foregroundMark x1="66400" y1="50800" x2="66400" y2="50800"/>
                        <a14:foregroundMark x1="66400" y1="51600" x2="66400" y2="51600"/>
                        <a14:foregroundMark x1="49200" y1="61200" x2="49200" y2="61200"/>
                        <a14:foregroundMark x1="49200" y1="62800" x2="49200" y2="65200"/>
                        <a14:foregroundMark x1="48400" y1="66800" x2="48000" y2="68400"/>
                        <a14:foregroundMark x1="45200" y1="68000" x2="45200" y2="68000"/>
                        <a14:foregroundMark x1="30000" y1="70400" x2="60400" y2="79600"/>
                        <a14:foregroundMark x1="64800" y1="76400" x2="64800" y2="76400"/>
                        <a14:foregroundMark x1="65600" y1="74400" x2="65600" y2="74400"/>
                        <a14:foregroundMark x1="66400" y1="73200" x2="66400" y2="73200"/>
                        <a14:foregroundMark x1="66800" y1="73200" x2="66800" y2="73200"/>
                        <a14:foregroundMark x1="67600" y1="73200" x2="67600" y2="73200"/>
                        <a14:foregroundMark x1="31600" y1="33600" x2="31600" y2="33600"/>
                        <a14:backgroundMark x1="96000" y1="10800" x2="96000" y2="10800"/>
                        <a14:backgroundMark x1="94000" y1="5600" x2="94000" y2="5600"/>
                        <a14:backgroundMark x1="83200" y1="4800" x2="83200" y2="4800"/>
                        <a14:backgroundMark x1="99200" y1="87600" x2="99200" y2="87600"/>
                        <a14:backgroundMark x1="90000" y1="97600" x2="90000" y2="97600"/>
                        <a14:backgroundMark x1="84800" y1="95600" x2="84800" y2="95600"/>
                        <a14:backgroundMark x1="21600" y1="97600" x2="21600" y2="97600"/>
                        <a14:backgroundMark x1="5600" y1="19200" x2="5600" y2="19200"/>
                        <a14:backgroundMark x1="16400" y1="5600" x2="16400" y2="5600"/>
                        <a14:backgroundMark x1="5600" y1="2800" x2="5600" y2="2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8518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3"/>
          <p:cNvSpPr txBox="1">
            <a:spLocks/>
          </p:cNvSpPr>
          <p:nvPr/>
        </p:nvSpPr>
        <p:spPr>
          <a:xfrm>
            <a:off x="179512" y="836712"/>
            <a:ext cx="871296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32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8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4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vez que </a:t>
            </a:r>
            <a:r>
              <a:rPr lang="es-E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usuario </a:t>
            </a:r>
            <a:r>
              <a:rPr lang="es-ES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s-E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 </a:t>
            </a:r>
            <a:r>
              <a:rPr lang="es-ES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identificado, dependiendo </a:t>
            </a:r>
            <a:r>
              <a:rPr lang="es-E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los datos de identificación introducidos, el sistema determinará el perfil del </a:t>
            </a:r>
            <a:r>
              <a:rPr lang="es-ES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usuario</a:t>
            </a:r>
          </a:p>
          <a:p>
            <a:pPr marL="0" indent="0" algn="ctr">
              <a:buNone/>
            </a:pPr>
            <a:endParaRPr lang="es-ES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ES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</a:t>
            </a:r>
            <a:r>
              <a:rPr lang="es-ES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Autorizado</a:t>
            </a:r>
            <a:r>
              <a:rPr lang="es-ES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614306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5" y="1"/>
            <a:ext cx="7772400" cy="404664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JEFATURA PROVINCIAL DE </a:t>
            </a:r>
            <a:r>
              <a:rPr lang="es-ES" sz="2000" b="1" dirty="0" smtClean="0">
                <a:solidFill>
                  <a:schemeClr val="bg1"/>
                </a:solidFill>
              </a:rPr>
              <a:t>TRÁFICO </a:t>
            </a:r>
            <a:r>
              <a:rPr lang="es-ES" sz="2000" b="1" dirty="0">
                <a:solidFill>
                  <a:schemeClr val="bg1"/>
                </a:solidFill>
              </a:rPr>
              <a:t>DE </a:t>
            </a:r>
            <a:r>
              <a:rPr lang="es-ES" sz="2000" b="1" dirty="0" smtClean="0">
                <a:solidFill>
                  <a:schemeClr val="bg1"/>
                </a:solidFill>
              </a:rPr>
              <a:t>A CORUÑA 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6" name="Subtitle 23"/>
          <p:cNvSpPr txBox="1">
            <a:spLocks/>
          </p:cNvSpPr>
          <p:nvPr/>
        </p:nvSpPr>
        <p:spPr>
          <a:xfrm>
            <a:off x="35496" y="620688"/>
            <a:ext cx="8712968" cy="43204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32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8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4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IMPORTANTE: </a:t>
            </a:r>
            <a:r>
              <a:rPr lang="es-E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Gestionar autorizados (pág. </a:t>
            </a:r>
            <a:r>
              <a:rPr lang="es-ES" sz="2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es-E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s-ES" sz="14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Solo </a:t>
            </a:r>
            <a:r>
              <a:rPr lang="es-E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puede dar de alta un 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ÚNICO Director por cada Autoescuela/Sección</a:t>
            </a:r>
            <a:r>
              <a:rPr lang="es-E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s-E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Cuando </a:t>
            </a:r>
            <a:r>
              <a:rPr lang="es-E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da de alta un 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</a:t>
            </a:r>
            <a:r>
              <a:rPr lang="es-E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 aparecerán TODAS las Autoescuelas/Sección de las que es Director, por lo que </a:t>
            </a:r>
            <a:r>
              <a:rPr lang="es-ES" sz="1800" b="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solo hace falta darle de alta en una de ellas</a:t>
            </a:r>
            <a:r>
              <a:rPr lang="es-E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s-E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</a:t>
            </a:r>
            <a:r>
              <a:rPr lang="es-E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mismo ocurre con los 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Autorizados</a:t>
            </a:r>
            <a:r>
              <a:rPr lang="es-E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800" b="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suficiente con pedir el alta una única vez</a:t>
            </a:r>
            <a:r>
              <a:rPr lang="es-E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Ya que será el Director quién le autorice en las Autoescuelas/Sección que quiera</a:t>
            </a:r>
            <a:r>
              <a:rPr lang="es-E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s-E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RECORDAR</a:t>
            </a:r>
            <a:r>
              <a:rPr lang="es-E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una vez que se ha dado de alta a todos los usuarios, </a:t>
            </a:r>
            <a:r>
              <a:rPr lang="es-E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primero que debe entrar es el Director y autorizar a los usuarios</a:t>
            </a:r>
            <a:r>
              <a:rPr lang="es-E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s-E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desee a través de la opción Gestión de Autorizados (en el Manual de la </a:t>
            </a:r>
            <a:r>
              <a:rPr lang="es-E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aplicación </a:t>
            </a:r>
            <a:r>
              <a:rPr lang="es-E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puede consultar esta operativa con detalle)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10" y="5179033"/>
            <a:ext cx="7937340" cy="12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17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5" y="1"/>
            <a:ext cx="7772400" cy="404664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JEFATURA PROVINCIAL DE </a:t>
            </a:r>
            <a:r>
              <a:rPr lang="es-ES" sz="2000" b="1" dirty="0" smtClean="0">
                <a:solidFill>
                  <a:schemeClr val="bg1"/>
                </a:solidFill>
              </a:rPr>
              <a:t>TRÁFICO </a:t>
            </a:r>
            <a:r>
              <a:rPr lang="es-ES" sz="2000" b="1" dirty="0">
                <a:solidFill>
                  <a:schemeClr val="bg1"/>
                </a:solidFill>
              </a:rPr>
              <a:t>DE 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</a:rPr>
              <a:t>A CORUÑA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6" name="Subtitle 23"/>
          <p:cNvSpPr txBox="1">
            <a:spLocks/>
          </p:cNvSpPr>
          <p:nvPr/>
        </p:nvSpPr>
        <p:spPr>
          <a:xfrm>
            <a:off x="35496" y="620688"/>
            <a:ext cx="8712968" cy="2575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32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8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4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OPCIÓN: Gestionar autorizados (pág. </a:t>
            </a:r>
            <a:r>
              <a:rPr lang="es-ES" sz="2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es-E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s-ES" sz="14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usuario 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 de autoescuela </a:t>
            </a:r>
            <a:r>
              <a:rPr lang="es-E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 existir siempre y puede realizar las mismas funciones que </a:t>
            </a:r>
            <a:r>
              <a:rPr lang="es-E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usuario </a:t>
            </a:r>
            <a:r>
              <a:rPr lang="es-E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autoescuelas y además puede gestionar a </a:t>
            </a:r>
            <a:r>
              <a:rPr lang="es-E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personas autorizadas</a:t>
            </a:r>
          </a:p>
          <a:p>
            <a:endParaRPr lang="es-ES" sz="20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gestión de 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autorizados</a:t>
            </a:r>
            <a:r>
              <a:rPr lang="es-E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permite realizar el mantenimiento de las personas autorizadas. </a:t>
            </a:r>
            <a:r>
              <a:rPr lang="es-E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personas </a:t>
            </a:r>
            <a:r>
              <a:rPr lang="es-E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autorizadas se corresponden con los trabajadores de las autoescuelas que </a:t>
            </a:r>
            <a:r>
              <a:rPr lang="es-E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tendrán acceso a la </a:t>
            </a:r>
            <a:r>
              <a:rPr lang="es-E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aplicación para dar de alta citaciones, inscripciones, traslados de </a:t>
            </a:r>
            <a:r>
              <a:rPr lang="es-E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expedientes, consulta e impresión </a:t>
            </a:r>
            <a:r>
              <a:rPr lang="es-E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citaciones.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48" y="3196414"/>
            <a:ext cx="8848477" cy="361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74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5" y="1"/>
            <a:ext cx="7772400" cy="404664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JEFATURA PROVINCIAL DE </a:t>
            </a:r>
            <a:r>
              <a:rPr lang="es-ES" sz="2000" b="1" dirty="0" smtClean="0">
                <a:solidFill>
                  <a:schemeClr val="bg1"/>
                </a:solidFill>
              </a:rPr>
              <a:t>TRÁFICO </a:t>
            </a:r>
            <a:r>
              <a:rPr lang="es-ES" sz="2000" b="1" dirty="0">
                <a:solidFill>
                  <a:schemeClr val="bg1"/>
                </a:solidFill>
              </a:rPr>
              <a:t>DE 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</a:rPr>
              <a:t>A CORUÑA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6" name="Subtitle 23"/>
          <p:cNvSpPr txBox="1">
            <a:spLocks/>
          </p:cNvSpPr>
          <p:nvPr/>
        </p:nvSpPr>
        <p:spPr>
          <a:xfrm>
            <a:off x="35496" y="620688"/>
            <a:ext cx="8712968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32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8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4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OPCIÓN: Gestionar autorizados (pág. </a:t>
            </a:r>
            <a:r>
              <a:rPr lang="es-ES" sz="2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es-E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s-ES" sz="24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crear un nuevo usuario autorizado, desde la gestión de personas autorizadas, es </a:t>
            </a:r>
            <a:r>
              <a:rPr lang="es-ES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necesario pulsar </a:t>
            </a:r>
            <a:r>
              <a:rPr lang="es-E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botón “Nuevo Autorizado”. A continuación, se muestra una ventana emergente en </a:t>
            </a:r>
            <a:r>
              <a:rPr lang="es-ES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que </a:t>
            </a:r>
            <a:r>
              <a:rPr lang="es-E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solicitan diversos datos</a:t>
            </a:r>
            <a:r>
              <a:rPr lang="es-ES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s-ES" sz="24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consultar o modificar un usuario autorizado existente, desde la lista de personas autorizadas, </a:t>
            </a:r>
            <a:r>
              <a:rPr lang="es-ES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necesario </a:t>
            </a:r>
            <a:r>
              <a:rPr lang="es-E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pulsar el botón “Lupa” de un registro del </a:t>
            </a:r>
            <a:r>
              <a:rPr lang="es-ES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listado</a:t>
            </a:r>
          </a:p>
          <a:p>
            <a:endParaRPr lang="es-ES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acceso del Autorizado se realiza también con Certificado Digital.       </a:t>
            </a:r>
            <a:r>
              <a:rPr lang="es-E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ESTABLECER CONTRASEÑA</a:t>
            </a:r>
            <a:endParaRPr lang="es-E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214092"/>
            <a:ext cx="3660467" cy="30232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333" y="3574132"/>
            <a:ext cx="3906147" cy="3239244"/>
          </a:xfrm>
          <a:prstGeom prst="rect">
            <a:avLst/>
          </a:prstGeom>
        </p:spPr>
      </p:pic>
      <p:pic>
        <p:nvPicPr>
          <p:cNvPr id="9" name="Picture 2" descr="Resultado de imagen de SEÑALES PELIGRO INDEFINIDO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833" y1="49667" x2="41833" y2="49667"/>
                        <a14:foregroundMark x1="49667" y1="50333" x2="49667" y2="50333"/>
                        <a14:foregroundMark x1="50667" y1="65000" x2="50667" y2="65000"/>
                        <a14:foregroundMark x1="49833" y1="60333" x2="49833" y2="60333"/>
                        <a14:foregroundMark x1="49833" y1="56000" x2="49833" y2="56000"/>
                        <a14:foregroundMark x1="44667" y1="65000" x2="44667" y2="65000"/>
                        <a14:foregroundMark x1="54500" y1="61667" x2="54500" y2="61667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5362" r="33334" b="17971"/>
          <a:stretch/>
        </p:blipFill>
        <p:spPr bwMode="auto">
          <a:xfrm>
            <a:off x="8100392" y="2564904"/>
            <a:ext cx="864096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273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3"/>
          <p:cNvSpPr txBox="1">
            <a:spLocks/>
          </p:cNvSpPr>
          <p:nvPr/>
        </p:nvSpPr>
        <p:spPr>
          <a:xfrm>
            <a:off x="323528" y="1062985"/>
            <a:ext cx="8640960" cy="4814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32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8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4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E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CABECERA</a:t>
            </a:r>
            <a:r>
              <a:rPr lang="es-ES" sz="17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Tal y como se puede ver en la imagen, en la cabecera se muestra información del usuario logado: DNI, Perfil (Director o Autorizado) y las autoescuelas/sección a las que tiene acceso</a:t>
            </a:r>
            <a:r>
              <a:rPr lang="es-ES" sz="17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17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ES" sz="17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ES" sz="17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ES" sz="17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ES" sz="17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ES" sz="17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ES" sz="17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ES" sz="17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ES" sz="17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Importante</a:t>
            </a:r>
            <a:r>
              <a:rPr lang="es-ES" sz="17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Para cambiarse de una autoescuela a otra, hay que seleccionarla y pulsar ir. Es importante tener este dato presente y no cometer el error de operar con la autoescuela equivocada.</a:t>
            </a:r>
            <a:endParaRPr lang="es-ES" sz="1700" dirty="0" smtClean="0">
              <a:solidFill>
                <a:schemeClr val="tx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8085" y="1"/>
            <a:ext cx="77724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r>
              <a:rPr lang="es-ES" sz="2000" b="1" kern="0" dirty="0" smtClean="0">
                <a:solidFill>
                  <a:schemeClr val="bg1"/>
                </a:solidFill>
              </a:rPr>
              <a:t>JEFATURA PROVINCIAL DE TRÁFICO DE  </a:t>
            </a:r>
            <a:r>
              <a:rPr lang="es-ES" sz="2000" b="1" kern="0" dirty="0" smtClean="0">
                <a:solidFill>
                  <a:schemeClr val="bg1"/>
                </a:solidFill>
              </a:rPr>
              <a:t>A CORUÑA</a:t>
            </a:r>
            <a:endParaRPr lang="es-ES" sz="2000" b="1" kern="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09" y="1933190"/>
            <a:ext cx="8585597" cy="22878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344" y="5013176"/>
            <a:ext cx="3415325" cy="147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559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agon 6"/>
          <p:cNvSpPr/>
          <p:nvPr/>
        </p:nvSpPr>
        <p:spPr>
          <a:xfrm>
            <a:off x="7164288" y="5218074"/>
            <a:ext cx="1440160" cy="1440160"/>
          </a:xfrm>
          <a:prstGeom prst="octagon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Arial Black" panose="020B0A04020102020204" pitchFamily="34" charset="0"/>
              </a:rPr>
              <a:t>STOP</a:t>
            </a:r>
            <a:endParaRPr lang="es-ES" sz="2000" dirty="0">
              <a:latin typeface="Arial Black" panose="020B0A04020102020204" pitchFamily="34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1979712" y="5089531"/>
            <a:ext cx="504056" cy="1683932"/>
            <a:chOff x="5148064" y="5157192"/>
            <a:chExt cx="504056" cy="1683932"/>
          </a:xfrm>
        </p:grpSpPr>
        <p:sp>
          <p:nvSpPr>
            <p:cNvPr id="15" name="14 Combinar"/>
            <p:cNvSpPr/>
            <p:nvPr/>
          </p:nvSpPr>
          <p:spPr>
            <a:xfrm rot="10800000">
              <a:off x="5148064" y="6273316"/>
              <a:ext cx="504056" cy="504056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Menos"/>
            <p:cNvSpPr/>
            <p:nvPr/>
          </p:nvSpPr>
          <p:spPr>
            <a:xfrm rot="5400000">
              <a:off x="4644008" y="5905020"/>
              <a:ext cx="1512168" cy="36004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Rectángulo"/>
            <p:cNvSpPr/>
            <p:nvPr/>
          </p:nvSpPr>
          <p:spPr>
            <a:xfrm rot="5400000">
              <a:off x="5058054" y="5355214"/>
              <a:ext cx="68407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Elipse"/>
            <p:cNvSpPr>
              <a:spLocks noChangeAspect="1"/>
            </p:cNvSpPr>
            <p:nvPr/>
          </p:nvSpPr>
          <p:spPr>
            <a:xfrm>
              <a:off x="5326041" y="5231834"/>
              <a:ext cx="146957" cy="144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Elipse"/>
            <p:cNvSpPr>
              <a:spLocks noChangeAspect="1"/>
            </p:cNvSpPr>
            <p:nvPr/>
          </p:nvSpPr>
          <p:spPr>
            <a:xfrm>
              <a:off x="5328092" y="5427230"/>
              <a:ext cx="144000" cy="1440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Elipse"/>
            <p:cNvSpPr>
              <a:spLocks noChangeAspect="1"/>
            </p:cNvSpPr>
            <p:nvPr/>
          </p:nvSpPr>
          <p:spPr>
            <a:xfrm>
              <a:off x="5328092" y="5631005"/>
              <a:ext cx="144000" cy="14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Subtitle 23"/>
          <p:cNvSpPr txBox="1">
            <a:spLocks/>
          </p:cNvSpPr>
          <p:nvPr/>
        </p:nvSpPr>
        <p:spPr>
          <a:xfrm>
            <a:off x="323528" y="1062985"/>
            <a:ext cx="8640960" cy="1299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32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8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4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20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ES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Inicialmente 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estarán operativas las opciones marcadas en la imagen</a:t>
            </a:r>
            <a:r>
              <a:rPr lang="es-ES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es-ES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ES" sz="19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Destreza y Circulación no están </a:t>
            </a:r>
            <a:r>
              <a:rPr lang="es-ES" sz="19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disponibles </a:t>
            </a:r>
            <a:r>
              <a:rPr lang="es-ES" sz="19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 </a:t>
            </a:r>
            <a:r>
              <a:rPr lang="es-ES" sz="19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implementarán en un </a:t>
            </a:r>
            <a:r>
              <a:rPr lang="es-ES" sz="19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futuro).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19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Traslado de Expediente se ha deshabilitado. </a:t>
            </a:r>
            <a:endParaRPr lang="es-ES" sz="13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8085" y="1"/>
            <a:ext cx="77724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r>
              <a:rPr lang="es-ES" sz="2000" b="1" kern="0" dirty="0" smtClean="0">
                <a:solidFill>
                  <a:schemeClr val="bg1"/>
                </a:solidFill>
              </a:rPr>
              <a:t>JEFATURA PROVINCIAL DE TRÁFICO DE  </a:t>
            </a:r>
            <a:r>
              <a:rPr lang="es-ES" sz="2000" b="1" kern="0" dirty="0" smtClean="0">
                <a:solidFill>
                  <a:schemeClr val="bg1"/>
                </a:solidFill>
              </a:rPr>
              <a:t>A CORUÑA</a:t>
            </a:r>
            <a:endParaRPr lang="es-ES" sz="2000" b="1" kern="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246734"/>
            <a:ext cx="9067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1710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theme/theme1.xml><?xml version="1.0" encoding="utf-8"?>
<a:theme xmlns:a="http://schemas.openxmlformats.org/drawingml/2006/main" name="13_Presentación en blanco">
  <a:themeElements>
    <a:clrScheme name="13_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Presentación en blanco">
      <a:majorFont>
        <a:latin typeface="B Helvetica Bold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_Presentación en blanco">
  <a:themeElements>
    <a:clrScheme name="13_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Presentación en blanco">
      <a:majorFont>
        <a:latin typeface="B Helvetica Bold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</TotalTime>
  <Words>2036</Words>
  <Application>Microsoft Office PowerPoint</Application>
  <PresentationFormat>Presentación en pantalla (4:3)</PresentationFormat>
  <Paragraphs>182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13_Presentación en blanco</vt:lpstr>
      <vt:lpstr>14_Presentación en blanco</vt:lpstr>
      <vt:lpstr>Jefatura Provincial de Tráfico de A CORUÑA</vt:lpstr>
      <vt:lpstr>JEFATURA PROVINCIAL DE TRÁFICO DE A CORUÑA</vt:lpstr>
      <vt:lpstr>JEFATURA PROVINCIAL DE TRÁFICO DE  A CORUÑA</vt:lpstr>
      <vt:lpstr>JEFATURA PROVINCIAL DE TRÁFICO DE A CORUÑA</vt:lpstr>
      <vt:lpstr>JEFATURA PROVINCIAL DE TRÁFICO DE A CORUÑA </vt:lpstr>
      <vt:lpstr>JEFATURA PROVINCIAL DE TRÁFICO DE  A CORUÑA</vt:lpstr>
      <vt:lpstr>JEFATURA PROVINCIAL DE TRÁFICO DE  A CORUÑA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DGT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Jefatura Prov. de Tráfico de Salamanca</dc:title>
  <dc:creator>Victor Manuel Martínez</dc:creator>
  <cp:lastModifiedBy>76515842</cp:lastModifiedBy>
  <cp:revision>135</cp:revision>
  <dcterms:created xsi:type="dcterms:W3CDTF">2016-01-11T17:26:03Z</dcterms:created>
  <dcterms:modified xsi:type="dcterms:W3CDTF">2019-08-29T12:24:43Z</dcterms:modified>
</cp:coreProperties>
</file>